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F2E782"/>
                </a:solidFill>
                <a:latin typeface="Prata" pitchFamily="34" charset="0"/>
                <a:ea typeface="Prata" pitchFamily="34" charset="-122"/>
                <a:cs typeface="Prata" pitchFamily="34" charset="-120"/>
              </a:rPr>
              <a:t>Comment entreprendre ?</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Entreprendre est un défi passionnant qui demande courage, détermination et une bonne préparation. Cela implique de définir une vision, de se lancer dans l'inconnu et de relever de nombreux défis tout au long du parcours.</a:t>
            </a:r>
            <a:endParaRPr lang="en-US" sz="1750" dirty="0"/>
          </a:p>
        </p:txBody>
      </p:sp>
      <p:sp>
        <p:nvSpPr>
          <p:cNvPr id="5" name="Shape 2"/>
          <p:cNvSpPr/>
          <p:nvPr/>
        </p:nvSpPr>
        <p:spPr>
          <a:xfrm>
            <a:off x="793790" y="593490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942528"/>
            <a:ext cx="347663" cy="347663"/>
          </a:xfrm>
          <a:prstGeom prst="rect">
            <a:avLst/>
          </a:prstGeom>
        </p:spPr>
      </p:pic>
      <p:sp>
        <p:nvSpPr>
          <p:cNvPr id="7" name="Text 3"/>
          <p:cNvSpPr/>
          <p:nvPr/>
        </p:nvSpPr>
        <p:spPr>
          <a:xfrm>
            <a:off x="1270040" y="5918002"/>
            <a:ext cx="2446139" cy="396835"/>
          </a:xfrm>
          <a:prstGeom prst="rect">
            <a:avLst/>
          </a:prstGeom>
          <a:noFill/>
          <a:ln/>
        </p:spPr>
        <p:txBody>
          <a:bodyPr wrap="none" lIns="0" tIns="0" rIns="0" bIns="0" rtlCol="0" anchor="t"/>
          <a:lstStyle/>
          <a:p>
            <a:pPr algn="l" indent="0" marL="0">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Ruth AHOUEYA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6772037"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Pourquoi entreprendre ?</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Liberté et flexibilité</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Être son propre patron permet de choisir ses horaires, ses projets et son rythme de travail.</a:t>
            </a:r>
            <a:endParaRPr lang="en-US" sz="1750" dirty="0"/>
          </a:p>
        </p:txBody>
      </p:sp>
      <p:sp>
        <p:nvSpPr>
          <p:cNvPr id="5" name="Text 3"/>
          <p:cNvSpPr/>
          <p:nvPr/>
        </p:nvSpPr>
        <p:spPr>
          <a:xfrm>
            <a:off x="5332928" y="3815715"/>
            <a:ext cx="3732848"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Épanouissement personnel</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Entreprendre offre la possibilité de concrétiser ses idées et de relever des défis stimulants.</a:t>
            </a:r>
            <a:endParaRPr lang="en-US" sz="1750" dirty="0"/>
          </a:p>
        </p:txBody>
      </p:sp>
      <p:sp>
        <p:nvSpPr>
          <p:cNvPr id="7" name="Text 5"/>
          <p:cNvSpPr/>
          <p:nvPr/>
        </p:nvSpPr>
        <p:spPr>
          <a:xfrm>
            <a:off x="9872067" y="3815715"/>
            <a:ext cx="3139202"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Perspectives de revenu</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Le succès d'une entreprise peut se traduire par des bénéfices et une indépendance financière.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4042"/>
            <a:ext cx="6915507"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Définir son idée de projet</a:t>
            </a:r>
            <a:endParaRPr lang="en-US" sz="4450" dirty="0"/>
          </a:p>
        </p:txBody>
      </p:sp>
      <p:sp>
        <p:nvSpPr>
          <p:cNvPr id="4" name="Shape 1"/>
          <p:cNvSpPr/>
          <p:nvPr/>
        </p:nvSpPr>
        <p:spPr>
          <a:xfrm>
            <a:off x="6280190" y="1952982"/>
            <a:ext cx="3664863" cy="2395657"/>
          </a:xfrm>
          <a:prstGeom prst="roundRect">
            <a:avLst>
              <a:gd name="adj" fmla="val 1420"/>
            </a:avLst>
          </a:prstGeom>
          <a:solidFill>
            <a:srgbClr val="3A3B3C"/>
          </a:solidFill>
          <a:ln/>
        </p:spPr>
      </p:sp>
      <p:sp>
        <p:nvSpPr>
          <p:cNvPr id="5" name="Text 2"/>
          <p:cNvSpPr/>
          <p:nvPr/>
        </p:nvSpPr>
        <p:spPr>
          <a:xfrm>
            <a:off x="6507004" y="217979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Identifier un besoin</a:t>
            </a:r>
            <a:endParaRPr lang="en-US" sz="2200" dirty="0"/>
          </a:p>
        </p:txBody>
      </p:sp>
      <p:sp>
        <p:nvSpPr>
          <p:cNvPr id="6" name="Text 3"/>
          <p:cNvSpPr/>
          <p:nvPr/>
        </p:nvSpPr>
        <p:spPr>
          <a:xfrm>
            <a:off x="6507004" y="2670215"/>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Trouver un problème à résoudre ou un service à offrir qui répond à un véritable besoin du marché.</a:t>
            </a:r>
            <a:endParaRPr lang="en-US" sz="1750" dirty="0"/>
          </a:p>
        </p:txBody>
      </p:sp>
      <p:sp>
        <p:nvSpPr>
          <p:cNvPr id="7" name="Shape 4"/>
          <p:cNvSpPr/>
          <p:nvPr/>
        </p:nvSpPr>
        <p:spPr>
          <a:xfrm>
            <a:off x="10171867" y="1952982"/>
            <a:ext cx="3664863" cy="2395657"/>
          </a:xfrm>
          <a:prstGeom prst="roundRect">
            <a:avLst>
              <a:gd name="adj" fmla="val 1420"/>
            </a:avLst>
          </a:prstGeom>
          <a:solidFill>
            <a:srgbClr val="3A3B3C"/>
          </a:solidFill>
          <a:ln/>
        </p:spPr>
      </p:sp>
      <p:sp>
        <p:nvSpPr>
          <p:cNvPr id="8" name="Text 5"/>
          <p:cNvSpPr/>
          <p:nvPr/>
        </p:nvSpPr>
        <p:spPr>
          <a:xfrm>
            <a:off x="10398681" y="217979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Trouver son créneau</a:t>
            </a:r>
            <a:endParaRPr lang="en-US" sz="2200" dirty="0"/>
          </a:p>
        </p:txBody>
      </p:sp>
      <p:sp>
        <p:nvSpPr>
          <p:cNvPr id="9" name="Text 6"/>
          <p:cNvSpPr/>
          <p:nvPr/>
        </p:nvSpPr>
        <p:spPr>
          <a:xfrm>
            <a:off x="10398681" y="267021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Se démarquer de la concurrence en proposant une offre unique et innovante.</a:t>
            </a:r>
            <a:endParaRPr lang="en-US" sz="1750" dirty="0"/>
          </a:p>
        </p:txBody>
      </p:sp>
      <p:sp>
        <p:nvSpPr>
          <p:cNvPr id="10" name="Shape 7"/>
          <p:cNvSpPr/>
          <p:nvPr/>
        </p:nvSpPr>
        <p:spPr>
          <a:xfrm>
            <a:off x="6280190" y="4575453"/>
            <a:ext cx="3664863" cy="2749987"/>
          </a:xfrm>
          <a:prstGeom prst="roundRect">
            <a:avLst>
              <a:gd name="adj" fmla="val 1237"/>
            </a:avLst>
          </a:prstGeom>
          <a:solidFill>
            <a:srgbClr val="3A3B3C"/>
          </a:solidFill>
          <a:ln/>
        </p:spPr>
      </p:sp>
      <p:sp>
        <p:nvSpPr>
          <p:cNvPr id="11" name="Text 8"/>
          <p:cNvSpPr/>
          <p:nvPr/>
        </p:nvSpPr>
        <p:spPr>
          <a:xfrm>
            <a:off x="6507004" y="48022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Valider son concept</a:t>
            </a:r>
            <a:endParaRPr lang="en-US" sz="2200" dirty="0"/>
          </a:p>
        </p:txBody>
      </p:sp>
      <p:sp>
        <p:nvSpPr>
          <p:cNvPr id="12" name="Text 9"/>
          <p:cNvSpPr/>
          <p:nvPr/>
        </p:nvSpPr>
        <p:spPr>
          <a:xfrm>
            <a:off x="6507004" y="5292685"/>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Tester son idée auprès de potentiels clients pour s'assurer de son attrait et de sa faisabilité.</a:t>
            </a:r>
            <a:endParaRPr lang="en-US" sz="1750" dirty="0"/>
          </a:p>
        </p:txBody>
      </p:sp>
      <p:sp>
        <p:nvSpPr>
          <p:cNvPr id="13" name="Shape 10"/>
          <p:cNvSpPr/>
          <p:nvPr/>
        </p:nvSpPr>
        <p:spPr>
          <a:xfrm>
            <a:off x="10171867" y="4575453"/>
            <a:ext cx="3664863" cy="2749987"/>
          </a:xfrm>
          <a:prstGeom prst="roundRect">
            <a:avLst>
              <a:gd name="adj" fmla="val 1237"/>
            </a:avLst>
          </a:prstGeom>
          <a:solidFill>
            <a:srgbClr val="3A3B3C"/>
          </a:solidFill>
          <a:ln/>
        </p:spPr>
      </p:sp>
      <p:sp>
        <p:nvSpPr>
          <p:cNvPr id="14" name="Text 11"/>
          <p:cNvSpPr/>
          <p:nvPr/>
        </p:nvSpPr>
        <p:spPr>
          <a:xfrm>
            <a:off x="10398681" y="4802267"/>
            <a:ext cx="3211235" cy="708660"/>
          </a:xfrm>
          <a:prstGeom prst="rect">
            <a:avLst/>
          </a:prstGeom>
          <a:noFill/>
          <a:ln/>
        </p:spPr>
        <p:txBody>
          <a:bodyPr wrap="squar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Développer un minimum viable</a:t>
            </a:r>
            <a:endParaRPr lang="en-US" sz="2200" dirty="0"/>
          </a:p>
        </p:txBody>
      </p:sp>
      <p:sp>
        <p:nvSpPr>
          <p:cNvPr id="15" name="Text 12"/>
          <p:cNvSpPr/>
          <p:nvPr/>
        </p:nvSpPr>
        <p:spPr>
          <a:xfrm>
            <a:off x="10398681" y="5647015"/>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Créer rapidement un premier produit ou service pour valider le concept et recueillir des retours.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F2E782"/>
                </a:solidFill>
                <a:latin typeface="Prata" pitchFamily="34" charset="0"/>
                <a:ea typeface="Prata" pitchFamily="34" charset="-122"/>
                <a:cs typeface="Prata" pitchFamily="34" charset="-120"/>
              </a:rPr>
              <a:t>Étude de marché et analyse concurrentielle</a:t>
            </a:r>
            <a:endParaRPr lang="en-US" sz="4300" dirty="0"/>
          </a:p>
        </p:txBody>
      </p:sp>
      <p:sp>
        <p:nvSpPr>
          <p:cNvPr id="4" name="Shape 1"/>
          <p:cNvSpPr/>
          <p:nvPr/>
        </p:nvSpPr>
        <p:spPr>
          <a:xfrm>
            <a:off x="1087041" y="2314932"/>
            <a:ext cx="30480" cy="5309949"/>
          </a:xfrm>
          <a:prstGeom prst="roundRect">
            <a:avLst>
              <a:gd name="adj" fmla="val 108513"/>
            </a:avLst>
          </a:prstGeom>
          <a:solidFill>
            <a:srgbClr val="535455"/>
          </a:solidFill>
          <a:ln/>
        </p:spPr>
      </p:sp>
      <p:sp>
        <p:nvSpPr>
          <p:cNvPr id="5" name="Shape 2"/>
          <p:cNvSpPr/>
          <p:nvPr/>
        </p:nvSpPr>
        <p:spPr>
          <a:xfrm>
            <a:off x="1319808" y="2795707"/>
            <a:ext cx="771644" cy="30480"/>
          </a:xfrm>
          <a:prstGeom prst="roundRect">
            <a:avLst>
              <a:gd name="adj" fmla="val 108513"/>
            </a:avLst>
          </a:prstGeom>
          <a:solidFill>
            <a:srgbClr val="535455"/>
          </a:solidFill>
          <a:ln/>
        </p:spPr>
      </p:sp>
      <p:sp>
        <p:nvSpPr>
          <p:cNvPr id="6" name="Shape 3"/>
          <p:cNvSpPr/>
          <p:nvPr/>
        </p:nvSpPr>
        <p:spPr>
          <a:xfrm>
            <a:off x="854273" y="2562939"/>
            <a:ext cx="496014" cy="496014"/>
          </a:xfrm>
          <a:prstGeom prst="roundRect">
            <a:avLst>
              <a:gd name="adj" fmla="val 6668"/>
            </a:avLst>
          </a:prstGeom>
          <a:solidFill>
            <a:srgbClr val="3A3B3C"/>
          </a:solidFill>
          <a:ln/>
        </p:spPr>
      </p:sp>
      <p:sp>
        <p:nvSpPr>
          <p:cNvPr id="7" name="Text 4"/>
          <p:cNvSpPr/>
          <p:nvPr/>
        </p:nvSpPr>
        <p:spPr>
          <a:xfrm>
            <a:off x="1045131" y="2645569"/>
            <a:ext cx="114181" cy="330756"/>
          </a:xfrm>
          <a:prstGeom prst="rect">
            <a:avLst/>
          </a:prstGeom>
          <a:noFill/>
          <a:ln/>
        </p:spPr>
        <p:txBody>
          <a:bodyPr wrap="none" lIns="0" tIns="0" rIns="0" bIns="0" rtlCol="0" anchor="t"/>
          <a:lstStyle/>
          <a:p>
            <a:pPr algn="ctr" indent="0" marL="0">
              <a:lnSpc>
                <a:spcPts val="2600"/>
              </a:lnSpc>
              <a:buNone/>
            </a:pPr>
            <a:r>
              <a:rPr lang="en-US" sz="2600" dirty="0">
                <a:solidFill>
                  <a:srgbClr val="CFCBBF"/>
                </a:solidFill>
                <a:latin typeface="Prata" pitchFamily="34" charset="0"/>
                <a:ea typeface="Prata" pitchFamily="34" charset="-122"/>
                <a:cs typeface="Prata" pitchFamily="34" charset="-120"/>
              </a:rPr>
              <a:t>1</a:t>
            </a:r>
            <a:endParaRPr lang="en-US" sz="2600" dirty="0"/>
          </a:p>
        </p:txBody>
      </p:sp>
      <p:sp>
        <p:nvSpPr>
          <p:cNvPr id="8" name="Text 5"/>
          <p:cNvSpPr/>
          <p:nvPr/>
        </p:nvSpPr>
        <p:spPr>
          <a:xfrm>
            <a:off x="2314932" y="2535317"/>
            <a:ext cx="2941439" cy="344448"/>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Connaître son marché</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CFCBBF"/>
                </a:solidFill>
                <a:latin typeface="Raleway" pitchFamily="34" charset="0"/>
                <a:ea typeface="Raleway" pitchFamily="34" charset="-122"/>
                <a:cs typeface="Raleway" pitchFamily="34" charset="-120"/>
              </a:rPr>
              <a:t>Identifier la taille, les tendances et les caractéristiques du marché cible.</a:t>
            </a:r>
            <a:endParaRPr lang="en-US" sz="1700" dirty="0"/>
          </a:p>
        </p:txBody>
      </p:sp>
      <p:sp>
        <p:nvSpPr>
          <p:cNvPr id="10" name="Shape 7"/>
          <p:cNvSpPr/>
          <p:nvPr/>
        </p:nvSpPr>
        <p:spPr>
          <a:xfrm>
            <a:off x="1319808" y="4639151"/>
            <a:ext cx="771644" cy="30480"/>
          </a:xfrm>
          <a:prstGeom prst="roundRect">
            <a:avLst>
              <a:gd name="adj" fmla="val 108513"/>
            </a:avLst>
          </a:prstGeom>
          <a:solidFill>
            <a:srgbClr val="535455"/>
          </a:solidFill>
          <a:ln/>
        </p:spPr>
      </p:sp>
      <p:sp>
        <p:nvSpPr>
          <p:cNvPr id="11" name="Shape 8"/>
          <p:cNvSpPr/>
          <p:nvPr/>
        </p:nvSpPr>
        <p:spPr>
          <a:xfrm>
            <a:off x="854273" y="4406384"/>
            <a:ext cx="496014" cy="496014"/>
          </a:xfrm>
          <a:prstGeom prst="roundRect">
            <a:avLst>
              <a:gd name="adj" fmla="val 6668"/>
            </a:avLst>
          </a:prstGeom>
          <a:solidFill>
            <a:srgbClr val="3A3B3C"/>
          </a:solidFill>
          <a:ln/>
        </p:spPr>
      </p:sp>
      <p:sp>
        <p:nvSpPr>
          <p:cNvPr id="12" name="Text 9"/>
          <p:cNvSpPr/>
          <p:nvPr/>
        </p:nvSpPr>
        <p:spPr>
          <a:xfrm>
            <a:off x="1000839" y="4489013"/>
            <a:ext cx="202763" cy="330756"/>
          </a:xfrm>
          <a:prstGeom prst="rect">
            <a:avLst/>
          </a:prstGeom>
          <a:noFill/>
          <a:ln/>
        </p:spPr>
        <p:txBody>
          <a:bodyPr wrap="none" lIns="0" tIns="0" rIns="0" bIns="0" rtlCol="0" anchor="t"/>
          <a:lstStyle/>
          <a:p>
            <a:pPr algn="ctr" indent="0" marL="0">
              <a:lnSpc>
                <a:spcPts val="2600"/>
              </a:lnSpc>
              <a:buNone/>
            </a:pPr>
            <a:r>
              <a:rPr lang="en-US" sz="2600" dirty="0">
                <a:solidFill>
                  <a:srgbClr val="CFCBBF"/>
                </a:solidFill>
                <a:latin typeface="Prata" pitchFamily="34" charset="0"/>
                <a:ea typeface="Prata" pitchFamily="34" charset="-122"/>
                <a:cs typeface="Prata" pitchFamily="34" charset="-120"/>
              </a:rPr>
              <a:t>2</a:t>
            </a:r>
            <a:endParaRPr lang="en-US" sz="2600" dirty="0"/>
          </a:p>
        </p:txBody>
      </p:sp>
      <p:sp>
        <p:nvSpPr>
          <p:cNvPr id="13" name="Text 10"/>
          <p:cNvSpPr/>
          <p:nvPr/>
        </p:nvSpPr>
        <p:spPr>
          <a:xfrm>
            <a:off x="2314932" y="4378762"/>
            <a:ext cx="3216593" cy="344448"/>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Analyser la concurrence</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CFCBBF"/>
                </a:solidFill>
                <a:latin typeface="Raleway" pitchFamily="34" charset="0"/>
                <a:ea typeface="Raleway" pitchFamily="34" charset="-122"/>
                <a:cs typeface="Raleway" pitchFamily="34" charset="-120"/>
              </a:rPr>
              <a:t>Examiner les offres, les stratégies et les forces des principaux concurrents.</a:t>
            </a:r>
            <a:endParaRPr lang="en-US" sz="1700" dirty="0"/>
          </a:p>
        </p:txBody>
      </p:sp>
      <p:sp>
        <p:nvSpPr>
          <p:cNvPr id="15" name="Shape 12"/>
          <p:cNvSpPr/>
          <p:nvPr/>
        </p:nvSpPr>
        <p:spPr>
          <a:xfrm>
            <a:off x="1319808" y="6482596"/>
            <a:ext cx="771644" cy="30480"/>
          </a:xfrm>
          <a:prstGeom prst="roundRect">
            <a:avLst>
              <a:gd name="adj" fmla="val 108513"/>
            </a:avLst>
          </a:prstGeom>
          <a:solidFill>
            <a:srgbClr val="535455"/>
          </a:solidFill>
          <a:ln/>
        </p:spPr>
      </p:sp>
      <p:sp>
        <p:nvSpPr>
          <p:cNvPr id="16" name="Shape 13"/>
          <p:cNvSpPr/>
          <p:nvPr/>
        </p:nvSpPr>
        <p:spPr>
          <a:xfrm>
            <a:off x="854273" y="6249829"/>
            <a:ext cx="496014" cy="496014"/>
          </a:xfrm>
          <a:prstGeom prst="roundRect">
            <a:avLst>
              <a:gd name="adj" fmla="val 6668"/>
            </a:avLst>
          </a:prstGeom>
          <a:solidFill>
            <a:srgbClr val="3A3B3C"/>
          </a:solidFill>
          <a:ln/>
        </p:spPr>
      </p:sp>
      <p:sp>
        <p:nvSpPr>
          <p:cNvPr id="17" name="Text 14"/>
          <p:cNvSpPr/>
          <p:nvPr/>
        </p:nvSpPr>
        <p:spPr>
          <a:xfrm>
            <a:off x="999768" y="6332458"/>
            <a:ext cx="205026" cy="330756"/>
          </a:xfrm>
          <a:prstGeom prst="rect">
            <a:avLst/>
          </a:prstGeom>
          <a:noFill/>
          <a:ln/>
        </p:spPr>
        <p:txBody>
          <a:bodyPr wrap="none" lIns="0" tIns="0" rIns="0" bIns="0" rtlCol="0" anchor="t"/>
          <a:lstStyle/>
          <a:p>
            <a:pPr algn="ctr" indent="0" marL="0">
              <a:lnSpc>
                <a:spcPts val="2600"/>
              </a:lnSpc>
              <a:buNone/>
            </a:pPr>
            <a:r>
              <a:rPr lang="en-US" sz="2600" dirty="0">
                <a:solidFill>
                  <a:srgbClr val="CFCBBF"/>
                </a:solidFill>
                <a:latin typeface="Prata" pitchFamily="34" charset="0"/>
                <a:ea typeface="Prata" pitchFamily="34" charset="-122"/>
                <a:cs typeface="Prata" pitchFamily="34" charset="-120"/>
              </a:rPr>
              <a:t>3</a:t>
            </a:r>
            <a:endParaRPr lang="en-US" sz="2600" dirty="0"/>
          </a:p>
        </p:txBody>
      </p:sp>
      <p:sp>
        <p:nvSpPr>
          <p:cNvPr id="18" name="Text 15"/>
          <p:cNvSpPr/>
          <p:nvPr/>
        </p:nvSpPr>
        <p:spPr>
          <a:xfrm>
            <a:off x="2314932" y="6222206"/>
            <a:ext cx="4182904" cy="344448"/>
          </a:xfrm>
          <a:prstGeom prst="rect">
            <a:avLst/>
          </a:prstGeom>
          <a:noFill/>
          <a:ln/>
        </p:spPr>
        <p:txBody>
          <a:bodyPr wrap="none" lIns="0" tIns="0" rIns="0" bIns="0" rtlCol="0" anchor="t"/>
          <a:lstStyle/>
          <a:p>
            <a:pPr algn="l" indent="0" marL="0">
              <a:lnSpc>
                <a:spcPts val="2700"/>
              </a:lnSpc>
              <a:buNone/>
            </a:pPr>
            <a:r>
              <a:rPr lang="en-US" sz="2150" dirty="0">
                <a:solidFill>
                  <a:srgbClr val="CFCBBF"/>
                </a:solidFill>
                <a:latin typeface="Prata" pitchFamily="34" charset="0"/>
                <a:ea typeface="Prata" pitchFamily="34" charset="-122"/>
                <a:cs typeface="Prata" pitchFamily="34" charset="-120"/>
              </a:rPr>
              <a:t>Définir sa proposition de valeur</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CFCBBF"/>
                </a:solidFill>
                <a:latin typeface="Raleway" pitchFamily="34" charset="0"/>
                <a:ea typeface="Raleway" pitchFamily="34" charset="-122"/>
                <a:cs typeface="Raleway" pitchFamily="34" charset="-120"/>
              </a:rPr>
              <a:t>Déterminer ce qui différencie son offre et la rend attractive pour les clients.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79684"/>
            <a:ext cx="6730603"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Monter un business plan</a:t>
            </a:r>
            <a:endParaRPr lang="en-US" sz="4450" dirty="0"/>
          </a:p>
        </p:txBody>
      </p:sp>
      <p:sp>
        <p:nvSpPr>
          <p:cNvPr id="4" name="Shape 1"/>
          <p:cNvSpPr/>
          <p:nvPr/>
        </p:nvSpPr>
        <p:spPr>
          <a:xfrm>
            <a:off x="793790" y="2583775"/>
            <a:ext cx="510302" cy="510302"/>
          </a:xfrm>
          <a:prstGeom prst="roundRect">
            <a:avLst>
              <a:gd name="adj" fmla="val 6667"/>
            </a:avLst>
          </a:prstGeom>
          <a:solidFill>
            <a:srgbClr val="3A3B3C"/>
          </a:solidFill>
          <a:ln/>
        </p:spPr>
      </p:sp>
      <p:sp>
        <p:nvSpPr>
          <p:cNvPr id="5" name="Text 2"/>
          <p:cNvSpPr/>
          <p:nvPr/>
        </p:nvSpPr>
        <p:spPr>
          <a:xfrm>
            <a:off x="990243" y="2668786"/>
            <a:ext cx="117396"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58377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Résumé exécutif</a:t>
            </a:r>
            <a:endParaRPr lang="en-US" sz="2200" dirty="0"/>
          </a:p>
        </p:txBody>
      </p:sp>
      <p:sp>
        <p:nvSpPr>
          <p:cNvPr id="7" name="Text 4"/>
          <p:cNvSpPr/>
          <p:nvPr/>
        </p:nvSpPr>
        <p:spPr>
          <a:xfrm>
            <a:off x="1530906" y="3074194"/>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Présenter de manière concise l'essentiel de votre projet et de votre stratégie.</a:t>
            </a:r>
            <a:endParaRPr lang="en-US" sz="1750" dirty="0"/>
          </a:p>
        </p:txBody>
      </p:sp>
      <p:sp>
        <p:nvSpPr>
          <p:cNvPr id="8" name="Shape 5"/>
          <p:cNvSpPr/>
          <p:nvPr/>
        </p:nvSpPr>
        <p:spPr>
          <a:xfrm>
            <a:off x="4685467" y="2583775"/>
            <a:ext cx="510302" cy="510302"/>
          </a:xfrm>
          <a:prstGeom prst="roundRect">
            <a:avLst>
              <a:gd name="adj" fmla="val 6667"/>
            </a:avLst>
          </a:prstGeom>
          <a:solidFill>
            <a:srgbClr val="3A3B3C"/>
          </a:solidFill>
          <a:ln/>
        </p:spPr>
      </p:sp>
      <p:sp>
        <p:nvSpPr>
          <p:cNvPr id="9" name="Text 6"/>
          <p:cNvSpPr/>
          <p:nvPr/>
        </p:nvSpPr>
        <p:spPr>
          <a:xfrm>
            <a:off x="4836319" y="2668786"/>
            <a:ext cx="208598"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258377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Analyse du marché</a:t>
            </a:r>
            <a:endParaRPr lang="en-US" sz="2200" dirty="0"/>
          </a:p>
        </p:txBody>
      </p:sp>
      <p:sp>
        <p:nvSpPr>
          <p:cNvPr id="11" name="Text 8"/>
          <p:cNvSpPr/>
          <p:nvPr/>
        </p:nvSpPr>
        <p:spPr>
          <a:xfrm>
            <a:off x="5422583" y="3074194"/>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Détailler les opportunités, les tendances et la concurrence de votre secteur.</a:t>
            </a:r>
            <a:endParaRPr lang="en-US" sz="1750" dirty="0"/>
          </a:p>
        </p:txBody>
      </p:sp>
      <p:sp>
        <p:nvSpPr>
          <p:cNvPr id="12" name="Shape 9"/>
          <p:cNvSpPr/>
          <p:nvPr/>
        </p:nvSpPr>
        <p:spPr>
          <a:xfrm>
            <a:off x="793790" y="5007769"/>
            <a:ext cx="510302" cy="510302"/>
          </a:xfrm>
          <a:prstGeom prst="roundRect">
            <a:avLst>
              <a:gd name="adj" fmla="val 6667"/>
            </a:avLst>
          </a:prstGeom>
          <a:solidFill>
            <a:srgbClr val="3A3B3C"/>
          </a:solidFill>
          <a:ln/>
        </p:spPr>
      </p:sp>
      <p:sp>
        <p:nvSpPr>
          <p:cNvPr id="13" name="Text 10"/>
          <p:cNvSpPr/>
          <p:nvPr/>
        </p:nvSpPr>
        <p:spPr>
          <a:xfrm>
            <a:off x="943451" y="5092779"/>
            <a:ext cx="210979"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Plan opérationnel</a:t>
            </a:r>
            <a:endParaRPr lang="en-US" sz="2200" dirty="0"/>
          </a:p>
        </p:txBody>
      </p:sp>
      <p:sp>
        <p:nvSpPr>
          <p:cNvPr id="15" name="Text 12"/>
          <p:cNvSpPr/>
          <p:nvPr/>
        </p:nvSpPr>
        <p:spPr>
          <a:xfrm>
            <a:off x="1530906" y="5498187"/>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Décrire les processus, les ressources et l'organisation nécessaires au bon fonctionnement.</a:t>
            </a:r>
            <a:endParaRPr lang="en-US" sz="1750" dirty="0"/>
          </a:p>
        </p:txBody>
      </p:sp>
      <p:sp>
        <p:nvSpPr>
          <p:cNvPr id="16" name="Shape 13"/>
          <p:cNvSpPr/>
          <p:nvPr/>
        </p:nvSpPr>
        <p:spPr>
          <a:xfrm>
            <a:off x="4685467" y="5007769"/>
            <a:ext cx="510302" cy="510302"/>
          </a:xfrm>
          <a:prstGeom prst="roundRect">
            <a:avLst>
              <a:gd name="adj" fmla="val 6667"/>
            </a:avLst>
          </a:prstGeom>
          <a:solidFill>
            <a:srgbClr val="3A3B3C"/>
          </a:solidFill>
          <a:ln/>
        </p:spPr>
      </p:sp>
      <p:sp>
        <p:nvSpPr>
          <p:cNvPr id="17" name="Text 14"/>
          <p:cNvSpPr/>
          <p:nvPr/>
        </p:nvSpPr>
        <p:spPr>
          <a:xfrm>
            <a:off x="4841081" y="5092779"/>
            <a:ext cx="199072"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8" name="Text 15"/>
          <p:cNvSpPr/>
          <p:nvPr/>
        </p:nvSpPr>
        <p:spPr>
          <a:xfrm>
            <a:off x="5422583" y="5007769"/>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Prévisions financières</a:t>
            </a:r>
            <a:endParaRPr lang="en-US" sz="2200" dirty="0"/>
          </a:p>
        </p:txBody>
      </p:sp>
      <p:sp>
        <p:nvSpPr>
          <p:cNvPr id="19" name="Text 16"/>
          <p:cNvSpPr/>
          <p:nvPr/>
        </p:nvSpPr>
        <p:spPr>
          <a:xfrm>
            <a:off x="5422583" y="5852517"/>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Projeter les coûts, les revenus et la rentabilité escomptée de l'entreprise.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Financer son projet</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Banques</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Prêts, lignes de crédit, découverts, etc.</a:t>
            </a:r>
            <a:endParaRPr lang="en-US" sz="1750" dirty="0"/>
          </a:p>
        </p:txBody>
      </p:sp>
      <p:pic>
        <p:nvPicPr>
          <p:cNvPr id="7" name="Image 2" descr="preencoded.png">    </p:cNvPr>
          <p:cNvPicPr>
            <a:picLocks noChangeAspect="1"/>
          </p:cNvPicPr>
          <p:nvPr/>
        </p:nvPicPr>
        <p:blipFill>
          <a:blip r:embed="rId3"/>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Investisseurs</a:t>
            </a:r>
            <a:endParaRPr lang="en-US" sz="2200" dirty="0"/>
          </a:p>
        </p:txBody>
      </p:sp>
      <p:sp>
        <p:nvSpPr>
          <p:cNvPr id="9" name="Text 4"/>
          <p:cNvSpPr/>
          <p:nvPr/>
        </p:nvSpPr>
        <p:spPr>
          <a:xfrm>
            <a:off x="4139446" y="6154579"/>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Business angels, capital-risque, crowdfunding.</a:t>
            </a:r>
            <a:endParaRPr lang="en-US" sz="1750" dirty="0"/>
          </a:p>
        </p:txBody>
      </p:sp>
      <p:pic>
        <p:nvPicPr>
          <p:cNvPr id="10" name="Image 3" descr="preencoded.png">    </p:cNvPr>
          <p:cNvPicPr>
            <a:picLocks noChangeAspect="1"/>
          </p:cNvPicPr>
          <p:nvPr/>
        </p:nvPicPr>
        <p:blipFill>
          <a:blip r:embed="rId4"/>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Subventions</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Aides publiques, programmes de financement.</a:t>
            </a:r>
            <a:endParaRPr lang="en-US" sz="1750" dirty="0"/>
          </a:p>
        </p:txBody>
      </p:sp>
      <p:pic>
        <p:nvPicPr>
          <p:cNvPr id="13" name="Image 4" descr="preencoded.png">    </p:cNvPr>
          <p:cNvPicPr>
            <a:picLocks noChangeAspect="1"/>
          </p:cNvPicPr>
          <p:nvPr/>
        </p:nvPicPr>
        <p:blipFill>
          <a:blip r:embed="rId5"/>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Fonds propres</a:t>
            </a:r>
            <a:endParaRPr lang="en-US" sz="2200" dirty="0"/>
          </a:p>
        </p:txBody>
      </p:sp>
      <p:sp>
        <p:nvSpPr>
          <p:cNvPr id="15" name="Text 8"/>
          <p:cNvSpPr/>
          <p:nvPr/>
        </p:nvSpPr>
        <p:spPr>
          <a:xfrm>
            <a:off x="10830997" y="6154579"/>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Épargne personnelle, emprunt familial, etc.</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81268"/>
            <a:ext cx="6909792"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Structurer son entreprise</a:t>
            </a:r>
            <a:endParaRPr lang="en-US" sz="4450" dirty="0"/>
          </a:p>
        </p:txBody>
      </p:sp>
      <p:pic>
        <p:nvPicPr>
          <p:cNvPr id="4" name="Image 1" descr="preencoded.png">    </p:cNvPr>
          <p:cNvPicPr>
            <a:picLocks noChangeAspect="1"/>
          </p:cNvPicPr>
          <p:nvPr/>
        </p:nvPicPr>
        <p:blipFill>
          <a:blip r:embed="rId2"/>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Forme juridique</a:t>
            </a:r>
            <a:endParaRPr lang="en-US" sz="2200" dirty="0"/>
          </a:p>
        </p:txBody>
      </p:sp>
      <p:sp>
        <p:nvSpPr>
          <p:cNvPr id="6" name="Text 2"/>
          <p:cNvSpPr/>
          <p:nvPr/>
        </p:nvSpPr>
        <p:spPr>
          <a:xfrm>
            <a:off x="1020604" y="626804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Choisir la structure légale la mieux adaptée (SARL, SA, etc.).</a:t>
            </a:r>
            <a:endParaRPr lang="en-US" sz="1750" dirty="0"/>
          </a:p>
        </p:txBody>
      </p:sp>
      <p:pic>
        <p:nvPicPr>
          <p:cNvPr id="7" name="Image 2" descr="preencoded.png">    </p:cNvPr>
          <p:cNvPicPr>
            <a:picLocks noChangeAspect="1"/>
          </p:cNvPicPr>
          <p:nvPr/>
        </p:nvPicPr>
        <p:blipFill>
          <a:blip r:embed="rId3"/>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Immatriculation</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Effectuer les démarches administratives de création d'entreprise.</a:t>
            </a:r>
            <a:endParaRPr lang="en-US" sz="1750" dirty="0"/>
          </a:p>
        </p:txBody>
      </p:sp>
      <p:pic>
        <p:nvPicPr>
          <p:cNvPr id="10" name="Image 3" descr="preencoded.png">    </p:cNvPr>
          <p:cNvPicPr>
            <a:picLocks noChangeAspect="1"/>
          </p:cNvPicPr>
          <p:nvPr/>
        </p:nvPicPr>
        <p:blipFill>
          <a:blip r:embed="rId4"/>
          <a:stretch>
            <a:fillRect/>
          </a:stretch>
        </p:blipFill>
        <p:spPr>
          <a:xfrm>
            <a:off x="9488924" y="4530209"/>
            <a:ext cx="4347567" cy="907256"/>
          </a:xfrm>
          <a:prstGeom prst="rect">
            <a:avLst/>
          </a:prstGeom>
        </p:spPr>
      </p:pic>
      <p:sp>
        <p:nvSpPr>
          <p:cNvPr id="11" name="Text 5"/>
          <p:cNvSpPr/>
          <p:nvPr/>
        </p:nvSpPr>
        <p:spPr>
          <a:xfrm>
            <a:off x="9715738"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Organisation interne</a:t>
            </a:r>
            <a:endParaRPr lang="en-US" sz="2200" dirty="0"/>
          </a:p>
        </p:txBody>
      </p:sp>
      <p:sp>
        <p:nvSpPr>
          <p:cNvPr id="12" name="Text 6"/>
          <p:cNvSpPr/>
          <p:nvPr/>
        </p:nvSpPr>
        <p:spPr>
          <a:xfrm>
            <a:off x="9715738" y="626804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Définir les rôles, responsabilités et processus de l'entreprise.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3363"/>
            <a:ext cx="6400681"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Développer son activité</a:t>
            </a:r>
            <a:endParaRPr lang="en-US" sz="4450" dirty="0"/>
          </a:p>
        </p:txBody>
      </p:sp>
      <p:sp>
        <p:nvSpPr>
          <p:cNvPr id="4" name="Shape 1"/>
          <p:cNvSpPr/>
          <p:nvPr/>
        </p:nvSpPr>
        <p:spPr>
          <a:xfrm>
            <a:off x="793790" y="2242304"/>
            <a:ext cx="7556421" cy="4793933"/>
          </a:xfrm>
          <a:prstGeom prst="roundRect">
            <a:avLst>
              <a:gd name="adj" fmla="val 710"/>
            </a:avLst>
          </a:prstGeom>
          <a:noFill/>
          <a:ln w="7620">
            <a:solidFill>
              <a:srgbClr val="FFFFFF">
                <a:alpha val="24000"/>
              </a:srgbClr>
            </a:solidFill>
            <a:prstDash val="solid"/>
          </a:ln>
        </p:spPr>
      </p:sp>
      <p:sp>
        <p:nvSpPr>
          <p:cNvPr id="5" name="Shape 2"/>
          <p:cNvSpPr/>
          <p:nvPr/>
        </p:nvSpPr>
        <p:spPr>
          <a:xfrm>
            <a:off x="801410" y="2249924"/>
            <a:ext cx="7541181" cy="1376124"/>
          </a:xfrm>
          <a:prstGeom prst="rect">
            <a:avLst/>
          </a:prstGeom>
          <a:solidFill>
            <a:srgbClr val="FFFFFF">
              <a:alpha val="4000"/>
            </a:srgbClr>
          </a:solidFill>
          <a:ln/>
        </p:spPr>
      </p:sp>
      <p:sp>
        <p:nvSpPr>
          <p:cNvPr id="6" name="Text 3"/>
          <p:cNvSpPr/>
          <p:nvPr/>
        </p:nvSpPr>
        <p:spPr>
          <a:xfrm>
            <a:off x="1028224" y="2393633"/>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Marketing et communication</a:t>
            </a:r>
            <a:endParaRPr lang="en-US" sz="1750" dirty="0"/>
          </a:p>
        </p:txBody>
      </p:sp>
      <p:sp>
        <p:nvSpPr>
          <p:cNvPr id="7" name="Text 4"/>
          <p:cNvSpPr/>
          <p:nvPr/>
        </p:nvSpPr>
        <p:spPr>
          <a:xfrm>
            <a:off x="4802624" y="2393633"/>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Construire une image de marque forte et promouvoir son offre.</a:t>
            </a:r>
            <a:endParaRPr lang="en-US" sz="1750" dirty="0"/>
          </a:p>
        </p:txBody>
      </p:sp>
      <p:sp>
        <p:nvSpPr>
          <p:cNvPr id="8" name="Shape 5"/>
          <p:cNvSpPr/>
          <p:nvPr/>
        </p:nvSpPr>
        <p:spPr>
          <a:xfrm>
            <a:off x="801410" y="3626048"/>
            <a:ext cx="7541181" cy="1013222"/>
          </a:xfrm>
          <a:prstGeom prst="rect">
            <a:avLst/>
          </a:prstGeom>
          <a:solidFill>
            <a:srgbClr val="000000">
              <a:alpha val="4000"/>
            </a:srgbClr>
          </a:solidFill>
          <a:ln/>
        </p:spPr>
      </p:sp>
      <p:sp>
        <p:nvSpPr>
          <p:cNvPr id="9" name="Text 6"/>
          <p:cNvSpPr/>
          <p:nvPr/>
        </p:nvSpPr>
        <p:spPr>
          <a:xfrm>
            <a:off x="1028224" y="376975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Gestion opérationnelle</a:t>
            </a:r>
            <a:endParaRPr lang="en-US" sz="1750" dirty="0"/>
          </a:p>
        </p:txBody>
      </p:sp>
      <p:sp>
        <p:nvSpPr>
          <p:cNvPr id="10" name="Text 7"/>
          <p:cNvSpPr/>
          <p:nvPr/>
        </p:nvSpPr>
        <p:spPr>
          <a:xfrm>
            <a:off x="4802624" y="3769757"/>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Optimiser les processus, les ressources et la productivité.</a:t>
            </a:r>
            <a:endParaRPr lang="en-US" sz="1750" dirty="0"/>
          </a:p>
        </p:txBody>
      </p:sp>
      <p:sp>
        <p:nvSpPr>
          <p:cNvPr id="11" name="Shape 8"/>
          <p:cNvSpPr/>
          <p:nvPr/>
        </p:nvSpPr>
        <p:spPr>
          <a:xfrm>
            <a:off x="801410" y="4639270"/>
            <a:ext cx="7541181" cy="1376124"/>
          </a:xfrm>
          <a:prstGeom prst="rect">
            <a:avLst/>
          </a:prstGeom>
          <a:solidFill>
            <a:srgbClr val="FFFFFF">
              <a:alpha val="4000"/>
            </a:srgbClr>
          </a:solidFill>
          <a:ln/>
        </p:spPr>
      </p:sp>
      <p:sp>
        <p:nvSpPr>
          <p:cNvPr id="12" name="Text 9"/>
          <p:cNvSpPr/>
          <p:nvPr/>
        </p:nvSpPr>
        <p:spPr>
          <a:xfrm>
            <a:off x="1028224" y="478297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Innovation et adaptation</a:t>
            </a:r>
            <a:endParaRPr lang="en-US" sz="1750" dirty="0"/>
          </a:p>
        </p:txBody>
      </p:sp>
      <p:sp>
        <p:nvSpPr>
          <p:cNvPr id="13" name="Text 10"/>
          <p:cNvSpPr/>
          <p:nvPr/>
        </p:nvSpPr>
        <p:spPr>
          <a:xfrm>
            <a:off x="4802624" y="4782979"/>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Évoluer en fonction des tendances et des besoins clients.</a:t>
            </a:r>
            <a:endParaRPr lang="en-US" sz="1750" dirty="0"/>
          </a:p>
        </p:txBody>
      </p:sp>
      <p:sp>
        <p:nvSpPr>
          <p:cNvPr id="14" name="Shape 11"/>
          <p:cNvSpPr/>
          <p:nvPr/>
        </p:nvSpPr>
        <p:spPr>
          <a:xfrm>
            <a:off x="801410" y="6015395"/>
            <a:ext cx="7541181" cy="1013222"/>
          </a:xfrm>
          <a:prstGeom prst="rect">
            <a:avLst/>
          </a:prstGeom>
          <a:solidFill>
            <a:srgbClr val="000000">
              <a:alpha val="4000"/>
            </a:srgbClr>
          </a:solidFill>
          <a:ln/>
        </p:spPr>
      </p:sp>
      <p:sp>
        <p:nvSpPr>
          <p:cNvPr id="15" name="Text 12"/>
          <p:cNvSpPr/>
          <p:nvPr/>
        </p:nvSpPr>
        <p:spPr>
          <a:xfrm>
            <a:off x="1028224" y="6159103"/>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Développement commercial</a:t>
            </a:r>
            <a:endParaRPr lang="en-US" sz="1750" dirty="0"/>
          </a:p>
        </p:txBody>
      </p:sp>
      <p:sp>
        <p:nvSpPr>
          <p:cNvPr id="16" name="Text 13"/>
          <p:cNvSpPr/>
          <p:nvPr/>
        </p:nvSpPr>
        <p:spPr>
          <a:xfrm>
            <a:off x="4802624" y="6159103"/>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Gagner de nouveaux clients et fidéliser les existants.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2024-10-08T20:44:35Z</dcterms:created>
  <dcterms:modified xsi:type="dcterms:W3CDTF">2024-10-08T20:44:35Z</dcterms:modified>
</cp:coreProperties>
</file>